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28" r:id="rId2"/>
    <p:sldId id="354" r:id="rId3"/>
    <p:sldId id="360" r:id="rId4"/>
    <p:sldId id="383" r:id="rId5"/>
    <p:sldId id="416" r:id="rId6"/>
    <p:sldId id="395" r:id="rId7"/>
    <p:sldId id="392" r:id="rId8"/>
    <p:sldId id="341" r:id="rId9"/>
    <p:sldId id="437" r:id="rId10"/>
    <p:sldId id="396" r:id="rId11"/>
    <p:sldId id="421" r:id="rId12"/>
    <p:sldId id="461" r:id="rId13"/>
    <p:sldId id="397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9EDF4"/>
    <a:srgbClr val="D0D8E8"/>
    <a:srgbClr val="808080"/>
    <a:srgbClr val="558ED5"/>
    <a:srgbClr val="FF3300"/>
    <a:srgbClr val="D7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6" autoAdjust="0"/>
    <p:restoredTop sz="92571" autoAdjust="0"/>
  </p:normalViewPr>
  <p:slideViewPr>
    <p:cSldViewPr>
      <p:cViewPr>
        <p:scale>
          <a:sx n="95" d="100"/>
          <a:sy n="95" d="100"/>
        </p:scale>
        <p:origin x="-1022" y="370"/>
      </p:cViewPr>
      <p:guideLst>
        <p:guide orient="horz" pos="2160"/>
        <p:guide pos="5602"/>
      </p:guideLst>
    </p:cSldViewPr>
  </p:slideViewPr>
  <p:outlineViewPr>
    <p:cViewPr>
      <p:scale>
        <a:sx n="33" d="100"/>
        <a:sy n="33" d="100"/>
      </p:scale>
      <p:origin x="0" y="21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275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3" tIns="46342" rIns="92683" bIns="46342" numCol="1" anchor="t" anchorCtr="0" compatLnSpc="1">
            <a:prstTxWarp prst="textNoShape">
              <a:avLst/>
            </a:prstTxWarp>
          </a:bodyPr>
          <a:lstStyle>
            <a:lvl1pPr defTabSz="926924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4" y="0"/>
            <a:ext cx="2946275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3" tIns="46342" rIns="92683" bIns="46342" numCol="1" anchor="t" anchorCtr="0" compatLnSpc="1">
            <a:prstTxWarp prst="textNoShape">
              <a:avLst/>
            </a:prstTxWarp>
          </a:bodyPr>
          <a:lstStyle>
            <a:lvl1pPr algn="r" defTabSz="926924" eaLnBrk="0" hangingPunct="0">
              <a:defRPr sz="1200"/>
            </a:lvl1pPr>
          </a:lstStyle>
          <a:p>
            <a:pPr>
              <a:defRPr/>
            </a:pPr>
            <a:fld id="{824E8511-589E-486A-A3E5-4D400F834807}" type="datetimeFigureOut">
              <a:rPr lang="en-US"/>
              <a:pPr>
                <a:defRPr/>
              </a:pPr>
              <a:t>5/15/2017</a:t>
            </a:fld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4" y="4715833"/>
            <a:ext cx="5436908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3" tIns="46342" rIns="92683" bIns="46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73"/>
            <a:ext cx="2946275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3" tIns="46342" rIns="92683" bIns="46342" numCol="1" anchor="b" anchorCtr="0" compatLnSpc="1">
            <a:prstTxWarp prst="textNoShape">
              <a:avLst/>
            </a:prstTxWarp>
          </a:bodyPr>
          <a:lstStyle>
            <a:lvl1pPr defTabSz="926924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4" y="9428273"/>
            <a:ext cx="2946275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83" tIns="46342" rIns="92683" bIns="46342" numCol="1" anchor="b" anchorCtr="0" compatLnSpc="1">
            <a:prstTxWarp prst="textNoShape">
              <a:avLst/>
            </a:prstTxWarp>
          </a:bodyPr>
          <a:lstStyle>
            <a:lvl1pPr algn="r" defTabSz="926924" eaLnBrk="0" hangingPunct="0">
              <a:defRPr sz="1200"/>
            </a:lvl1pPr>
          </a:lstStyle>
          <a:p>
            <a:pPr>
              <a:defRPr/>
            </a:pPr>
            <a:fld id="{CAFEE779-23BB-4FCF-9C8F-55CD88EC4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87FE-040C-433D-B101-2B6455F187B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0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87FE-040C-433D-B101-2B6455F187B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0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87FE-040C-433D-B101-2B6455F187B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0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route map clearly demonstrates Emirates’ ability to help</a:t>
            </a:r>
            <a:r>
              <a:rPr lang="en-US" baseline="0" dirty="0" smtClean="0"/>
              <a:t> MICE planners connect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Emirates makes it easy to bring people from all over the world to Dubai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Our unique regional connections ensure fuss free travel no matter where in the world a delegate is located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Take for example a Fortune 500 company with staff all around the globe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 cannot think of a more centrally located destination, that offers the right facilities, the right hotels at all price points, a great all year round climate and  importantly the connectivity to get delegates there in just one stop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65144-978D-4976-BDBB-CDFC0F9FA9C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3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87FE-040C-433D-B101-2B6455F187B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Know the benefits of Skywards:  Dedicated check-in, priority boarding and lounge access.</a:t>
            </a:r>
          </a:p>
          <a:p>
            <a:r>
              <a:rPr lang="en-US" smtClean="0"/>
              <a:t>Do we know who are Skywards members are in our corporate accounts?</a:t>
            </a:r>
          </a:p>
          <a:p>
            <a:r>
              <a:rPr lang="en-US" smtClean="0"/>
              <a:t>Who are our frequent travellers?  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781AB5-B620-4C70-9B78-C37AD74A344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 l="11948" t="3703" r="113" b="157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0"/>
            <a:ext cx="224631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797153"/>
            <a:ext cx="784887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900" kern="1000" spc="40" baseline="0">
                <a:solidFill>
                  <a:schemeClr val="bg1"/>
                </a:solidFill>
                <a:latin typeface="Emirates SB" pitchFamily="18" charset="-78"/>
                <a:ea typeface="Emirates SB" pitchFamily="18" charset="-78"/>
                <a:cs typeface="Emirates SB" pitchFamily="18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4752528" cy="838944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1262063" algn="l"/>
              </a:tabLs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BD62-F10B-4F01-8DB3-B6000DB6059A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6CD2-4FAF-4927-A707-6F4623B0C5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4F22-820C-402D-875D-8FCE4269DE63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A88C-E85C-412B-9D22-0C94022889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9150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3D2D-B05B-40C9-82C1-5438AFC8B8CE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D061-B3B3-4061-BE61-ED686E4F76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3DE3-5212-42B8-B326-37DCBAF1F31E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ADF7-DF97-490E-84F6-D198E3DB8C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28000"/>
            <a:ext cx="8291264" cy="1143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7A28-7DE9-4522-81A0-59AC04AC5712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988A-5FD4-4064-98B8-56C6CD4B12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030A-B114-4924-B36D-7AC442D463FF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10A5-C6F2-4F9C-A3EA-E3E5945979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7506-F760-4889-BD6D-434225FDE5AB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1EBB-1CE3-4165-B6E1-F06258E6D6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5499-BAB3-425E-B4BE-E9882D591598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8413-2756-44F1-B8E6-5486B64A64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l="33185" t="1170" r="26988" b="2489"/>
          <a:stretch>
            <a:fillRect/>
          </a:stretch>
        </p:blipFill>
        <p:spPr bwMode="auto">
          <a:xfrm>
            <a:off x="395288" y="3402013"/>
            <a:ext cx="15414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 l="24178" r="1678" b="761"/>
          <a:stretch>
            <a:fillRect/>
          </a:stretch>
        </p:blipFill>
        <p:spPr bwMode="auto">
          <a:xfrm>
            <a:off x="398463" y="1628775"/>
            <a:ext cx="154146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 l="12569" r="24835"/>
          <a:stretch>
            <a:fillRect/>
          </a:stretch>
        </p:blipFill>
        <p:spPr bwMode="auto">
          <a:xfrm>
            <a:off x="395288" y="5219700"/>
            <a:ext cx="15478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46000"/>
            <a:ext cx="8435280" cy="458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GB" sz="3000" b="1" i="0" u="none" strike="noStrike" baseline="0" smtClean="0">
                <a:solidFill>
                  <a:srgbClr val="808080"/>
                </a:solidFill>
                <a:latin typeface="Emirates SB" pitchFamily="18" charset="-78"/>
                <a:ea typeface="Emirates SB" pitchFamily="18" charset="-78"/>
                <a:cs typeface="Emirates SB" pitchFamily="18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392" y="3645024"/>
            <a:ext cx="6563072" cy="3096344"/>
          </a:xfrm>
        </p:spPr>
        <p:txBody>
          <a:bodyPr>
            <a:noAutofit/>
          </a:bodyPr>
          <a:lstStyle>
            <a:lvl1pPr marL="342900" indent="-342900">
              <a:spcBef>
                <a:spcPts val="0"/>
              </a:spcBef>
              <a:buSzPct val="50000"/>
              <a:buFontTx/>
              <a:buBlip>
                <a:blip r:embed="rId5"/>
              </a:buBlip>
              <a:defRPr sz="200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err="1" smtClean="0"/>
              <a:t>Rryshriel</a:t>
            </a:r>
            <a:r>
              <a:rPr lang="en-US" dirty="0" smtClean="0"/>
              <a:t> destination </a:t>
            </a:r>
            <a:r>
              <a:rPr lang="en-US" dirty="0" err="1" smtClean="0"/>
              <a:t>epsium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arre</a:t>
            </a:r>
            <a:r>
              <a:rPr lang="en-US" dirty="0" smtClean="0"/>
              <a:t> </a:t>
            </a:r>
            <a:r>
              <a:rPr lang="en-US" dirty="0" err="1" smtClean="0"/>
              <a:t>enquier</a:t>
            </a:r>
            <a:r>
              <a:rPr lang="en-US" dirty="0" smtClean="0"/>
              <a:t> </a:t>
            </a:r>
            <a:r>
              <a:rPr lang="en-US" dirty="0" err="1" smtClean="0"/>
              <a:t>rien</a:t>
            </a:r>
            <a:r>
              <a:rPr lang="en-US" dirty="0" smtClean="0"/>
              <a:t> </a:t>
            </a:r>
            <a:r>
              <a:rPr lang="en-US" dirty="0" err="1" smtClean="0"/>
              <a:t>trease</a:t>
            </a:r>
            <a:r>
              <a:rPr lang="en-US" dirty="0" smtClean="0"/>
              <a:t> </a:t>
            </a:r>
            <a:r>
              <a:rPr lang="en-US" dirty="0" err="1" smtClean="0"/>
              <a:t>bollenue</a:t>
            </a:r>
            <a:r>
              <a:rPr lang="en-US" dirty="0" smtClean="0"/>
              <a:t> en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Frinte</a:t>
            </a:r>
            <a:r>
              <a:rPr lang="en-US" dirty="0" smtClean="0"/>
              <a:t> </a:t>
            </a:r>
            <a:r>
              <a:rPr lang="en-US" dirty="0" err="1" smtClean="0"/>
              <a:t>rry</a:t>
            </a:r>
            <a:r>
              <a:rPr lang="en-US" dirty="0" smtClean="0"/>
              <a:t> </a:t>
            </a:r>
            <a:r>
              <a:rPr lang="en-US" dirty="0" err="1" smtClean="0"/>
              <a:t>shriel</a:t>
            </a:r>
            <a:r>
              <a:rPr lang="en-US" dirty="0" smtClean="0"/>
              <a:t> destination </a:t>
            </a:r>
            <a:r>
              <a:rPr lang="en-US" dirty="0" err="1" smtClean="0"/>
              <a:t>epsi</a:t>
            </a:r>
            <a:r>
              <a:rPr lang="en-US" dirty="0" smtClean="0"/>
              <a:t> um </a:t>
            </a:r>
            <a:r>
              <a:rPr lang="en-US" dirty="0" err="1" smtClean="0"/>
              <a:t>assearre</a:t>
            </a:r>
            <a:r>
              <a:rPr lang="en-US" dirty="0" smtClean="0"/>
              <a:t> </a:t>
            </a:r>
            <a:r>
              <a:rPr lang="en-US" dirty="0" err="1" smtClean="0"/>
              <a:t>enquierrien</a:t>
            </a:r>
            <a:r>
              <a:rPr lang="en-US" dirty="0" smtClean="0"/>
              <a:t> </a:t>
            </a:r>
            <a:r>
              <a:rPr lang="en-US" dirty="0" err="1" smtClean="0"/>
              <a:t>trease</a:t>
            </a:r>
            <a:r>
              <a:rPr lang="en-US" dirty="0" smtClean="0"/>
              <a:t> </a:t>
            </a:r>
            <a:r>
              <a:rPr lang="en-US" dirty="0" err="1" smtClean="0"/>
              <a:t>enquierrien</a:t>
            </a:r>
            <a:r>
              <a:rPr lang="en-US" dirty="0" smtClean="0"/>
              <a:t> </a:t>
            </a:r>
            <a:r>
              <a:rPr lang="en-US" dirty="0" err="1" smtClean="0"/>
              <a:t>trease</a:t>
            </a:r>
            <a:r>
              <a:rPr lang="en-US" dirty="0" smtClean="0"/>
              <a:t> </a:t>
            </a:r>
            <a:r>
              <a:rPr lang="en-US" dirty="0" err="1" smtClean="0"/>
              <a:t>bollenue</a:t>
            </a:r>
            <a:r>
              <a:rPr lang="en-US" dirty="0" smtClean="0"/>
              <a:t> en fine </a:t>
            </a:r>
            <a:r>
              <a:rPr lang="en-US" dirty="0" err="1" smtClean="0"/>
              <a:t>yu</a:t>
            </a:r>
            <a:r>
              <a:rPr lang="en-US" dirty="0" smtClean="0"/>
              <a:t> </a:t>
            </a:r>
            <a:r>
              <a:rPr lang="en-US" dirty="0" err="1" smtClean="0"/>
              <a:t>spect</a:t>
            </a:r>
            <a:r>
              <a:rPr lang="en-US" dirty="0" smtClean="0"/>
              <a:t>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llenue</a:t>
            </a:r>
            <a:r>
              <a:rPr lang="en-US" dirty="0" smtClean="0"/>
              <a:t> en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185392" y="1600200"/>
            <a:ext cx="6563072" cy="22608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000" b="0" i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DA16-6E39-4E43-ADA7-94F37E20D365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3E0B-C2CE-4EFE-B62C-835F10157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l="33185" t="3564" r="26988" b="2490"/>
          <a:stretch>
            <a:fillRect/>
          </a:stretch>
        </p:blipFill>
        <p:spPr bwMode="auto">
          <a:xfrm>
            <a:off x="2070100" y="5219700"/>
            <a:ext cx="15478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 l="27792" t="-3654" r="4727" b="3654"/>
          <a:stretch>
            <a:fillRect/>
          </a:stretch>
        </p:blipFill>
        <p:spPr bwMode="auto">
          <a:xfrm>
            <a:off x="3744913" y="5157788"/>
            <a:ext cx="154781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 l="12569" r="24835"/>
          <a:stretch>
            <a:fillRect/>
          </a:stretch>
        </p:blipFill>
        <p:spPr bwMode="auto">
          <a:xfrm>
            <a:off x="395288" y="5219700"/>
            <a:ext cx="15478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46000"/>
            <a:ext cx="8435280" cy="458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GB" sz="3000" b="1" i="0" u="none" strike="noStrike" baseline="0" smtClean="0">
                <a:solidFill>
                  <a:srgbClr val="808080"/>
                </a:solidFill>
                <a:latin typeface="Emirates SB" pitchFamily="18" charset="-78"/>
                <a:ea typeface="Emirates SB" pitchFamily="18" charset="-78"/>
                <a:cs typeface="Emirates SB" pitchFamily="18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2996952"/>
            <a:ext cx="8507288" cy="3096344"/>
          </a:xfrm>
        </p:spPr>
        <p:txBody>
          <a:bodyPr>
            <a:noAutofit/>
          </a:bodyPr>
          <a:lstStyle>
            <a:lvl1pPr marL="342900" indent="-342900">
              <a:spcBef>
                <a:spcPts val="0"/>
              </a:spcBef>
              <a:buSzPct val="50000"/>
              <a:buFontTx/>
              <a:buBlip>
                <a:blip r:embed="rId5"/>
              </a:buBlip>
              <a:defRPr sz="200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err="1" smtClean="0"/>
              <a:t>Rryshriel</a:t>
            </a:r>
            <a:r>
              <a:rPr lang="en-US" dirty="0" smtClean="0"/>
              <a:t> destination </a:t>
            </a:r>
            <a:r>
              <a:rPr lang="en-US" dirty="0" err="1" smtClean="0"/>
              <a:t>epsium</a:t>
            </a:r>
            <a:r>
              <a:rPr lang="en-US" dirty="0" smtClean="0"/>
              <a:t> </a:t>
            </a:r>
            <a:r>
              <a:rPr lang="en-US" dirty="0" err="1" smtClean="0"/>
              <a:t>asse</a:t>
            </a:r>
            <a:r>
              <a:rPr lang="en-US" dirty="0" smtClean="0"/>
              <a:t> </a:t>
            </a:r>
            <a:r>
              <a:rPr lang="en-US" dirty="0" err="1" smtClean="0"/>
              <a:t>arre</a:t>
            </a:r>
            <a:r>
              <a:rPr lang="en-US" dirty="0" smtClean="0"/>
              <a:t> </a:t>
            </a:r>
            <a:r>
              <a:rPr lang="en-US" dirty="0" err="1" smtClean="0"/>
              <a:t>enquier</a:t>
            </a:r>
            <a:r>
              <a:rPr lang="en-US" dirty="0" smtClean="0"/>
              <a:t> </a:t>
            </a:r>
            <a:r>
              <a:rPr lang="en-US" dirty="0" err="1" smtClean="0"/>
              <a:t>rien</a:t>
            </a:r>
            <a:r>
              <a:rPr lang="en-US" dirty="0" smtClean="0"/>
              <a:t> </a:t>
            </a:r>
            <a:r>
              <a:rPr lang="en-US" dirty="0" err="1" smtClean="0"/>
              <a:t>trease</a:t>
            </a:r>
            <a:r>
              <a:rPr lang="en-US" dirty="0" smtClean="0"/>
              <a:t> </a:t>
            </a:r>
            <a:r>
              <a:rPr lang="en-US" dirty="0" err="1" smtClean="0"/>
              <a:t>bollenue</a:t>
            </a:r>
            <a:r>
              <a:rPr lang="en-US" dirty="0" smtClean="0"/>
              <a:t> en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Frinte</a:t>
            </a:r>
            <a:r>
              <a:rPr lang="en-US" dirty="0" smtClean="0"/>
              <a:t> </a:t>
            </a:r>
            <a:r>
              <a:rPr lang="en-US" dirty="0" err="1" smtClean="0"/>
              <a:t>rry</a:t>
            </a:r>
            <a:r>
              <a:rPr lang="en-US" dirty="0" smtClean="0"/>
              <a:t> </a:t>
            </a:r>
            <a:r>
              <a:rPr lang="en-US" dirty="0" err="1" smtClean="0"/>
              <a:t>shriel</a:t>
            </a:r>
            <a:r>
              <a:rPr lang="en-US" dirty="0" smtClean="0"/>
              <a:t> destination </a:t>
            </a:r>
            <a:r>
              <a:rPr lang="en-US" dirty="0" err="1" smtClean="0"/>
              <a:t>epsi</a:t>
            </a:r>
            <a:r>
              <a:rPr lang="en-US" dirty="0" smtClean="0"/>
              <a:t> um </a:t>
            </a:r>
            <a:r>
              <a:rPr lang="en-US" dirty="0" err="1" smtClean="0"/>
              <a:t>assearre</a:t>
            </a:r>
            <a:r>
              <a:rPr lang="en-US" dirty="0" smtClean="0"/>
              <a:t> </a:t>
            </a:r>
            <a:r>
              <a:rPr lang="en-US" dirty="0" err="1" smtClean="0"/>
              <a:t>enquierrien</a:t>
            </a:r>
            <a:r>
              <a:rPr lang="en-US" dirty="0" smtClean="0"/>
              <a:t> </a:t>
            </a:r>
            <a:r>
              <a:rPr lang="en-US" dirty="0" err="1" smtClean="0"/>
              <a:t>trease</a:t>
            </a:r>
            <a:r>
              <a:rPr lang="en-US" dirty="0" smtClean="0"/>
              <a:t> </a:t>
            </a:r>
            <a:r>
              <a:rPr lang="en-US" dirty="0" err="1" smtClean="0"/>
              <a:t>enquierrien</a:t>
            </a:r>
            <a:r>
              <a:rPr lang="en-US" dirty="0" smtClean="0"/>
              <a:t> </a:t>
            </a:r>
            <a:r>
              <a:rPr lang="en-US" dirty="0" err="1" smtClean="0"/>
              <a:t>trease</a:t>
            </a:r>
            <a:r>
              <a:rPr lang="en-US" dirty="0" smtClean="0"/>
              <a:t> </a:t>
            </a:r>
            <a:r>
              <a:rPr lang="en-US" dirty="0" err="1" smtClean="0"/>
              <a:t>bollenue</a:t>
            </a:r>
            <a:r>
              <a:rPr lang="en-US" dirty="0" smtClean="0"/>
              <a:t> en fine </a:t>
            </a:r>
            <a:r>
              <a:rPr lang="en-US" dirty="0" err="1" smtClean="0"/>
              <a:t>yu</a:t>
            </a:r>
            <a:r>
              <a:rPr lang="en-US" dirty="0" smtClean="0"/>
              <a:t> </a:t>
            </a:r>
            <a:r>
              <a:rPr lang="en-US" dirty="0" err="1" smtClean="0"/>
              <a:t>spect</a:t>
            </a:r>
            <a:r>
              <a:rPr lang="en-US" dirty="0" smtClean="0"/>
              <a:t>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llenue</a:t>
            </a:r>
            <a:r>
              <a:rPr lang="en-US" dirty="0" smtClean="0"/>
              <a:t> en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88000" y="1600200"/>
            <a:ext cx="8496944" cy="19008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2000" b="0" i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639F-23C5-40DD-B8FE-D25E1C566CFF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32B5-4007-4CFD-BADB-A0DD2F352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46000"/>
            <a:ext cx="8435280" cy="458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GB" sz="3000" b="1" i="0" u="none" strike="noStrike" baseline="0" smtClean="0">
                <a:solidFill>
                  <a:srgbClr val="808080"/>
                </a:solidFill>
                <a:latin typeface="Emirates SB" pitchFamily="18" charset="-78"/>
                <a:ea typeface="Emirates SB" pitchFamily="18" charset="-78"/>
                <a:cs typeface="Emirates SB" pitchFamily="18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88000" y="1600200"/>
            <a:ext cx="8496944" cy="1900808"/>
          </a:xfrm>
        </p:spPr>
        <p:txBody>
          <a:bodyPr/>
          <a:lstStyle>
            <a:lvl1pPr marL="342900" indent="-342900">
              <a:spcBef>
                <a:spcPts val="0"/>
              </a:spcBef>
              <a:buFontTx/>
              <a:buBlip>
                <a:blip r:embed="rId2"/>
              </a:buBlip>
              <a:defRPr sz="2000" b="0" i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01EF-CB6F-4517-B8E0-F9EA02700379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4B17-E8CA-4286-A05B-4C881CC2B4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46000"/>
            <a:ext cx="8435280" cy="458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GB" sz="3000" b="1" i="0" u="none" strike="noStrike" baseline="0" smtClean="0">
                <a:solidFill>
                  <a:srgbClr val="808080"/>
                </a:solidFill>
                <a:latin typeface="Emirates SB" pitchFamily="18" charset="-78"/>
                <a:ea typeface="Emirates SB" pitchFamily="18" charset="-78"/>
                <a:cs typeface="Emirates SB" pitchFamily="18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1FEC-6C1E-4971-BB87-F10DAEF5F777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978F-2E9F-46A9-971F-D1675F088D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6D74-B516-4DA3-BE15-79862FC5E2BE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A08B-9504-4C46-8AD8-3E7FEDA218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91264" cy="72008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2242592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5000" cy="4525963"/>
          </a:xfrm>
        </p:spPr>
        <p:txBody>
          <a:bodyPr>
            <a:no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43E9-37DC-4F0C-A9C2-8BB2897A6E3E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70F1-F143-43E5-9BE5-1C48E448BA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91264" cy="72008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88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788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64B4-8AB9-44C1-96D3-48A14CF0B096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728A-77FE-4D51-8E8B-E659F0198B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45840"/>
            <a:ext cx="8291264" cy="5669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E616-240F-4932-9DCC-CE0D25960D39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6FA3-F87B-4A54-B094-3BA85CD5D2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98CC39B-351F-41EE-8392-D75F0FEFED9B}" type="datetime1">
              <a:rPr lang="en-GB"/>
              <a:pPr>
                <a:defRPr/>
              </a:pPr>
              <a:t>15/05/2017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6ABED90-B0AB-4950-BC4D-7F2D20FC93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0" name="Picture 11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8027988" y="-11113"/>
            <a:ext cx="86201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7F7F7F"/>
          </a:solidFill>
          <a:latin typeface="Emirates SB" pitchFamily="18" charset="-78"/>
          <a:ea typeface="Emirates SB" pitchFamily="18" charset="-78"/>
          <a:cs typeface="Emirates SB" pitchFamily="18" charset="-7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Emirates SB"/>
          <a:ea typeface="Emirates SB"/>
          <a:cs typeface="Emirates SB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9"/>
        </a:buBlip>
        <a:defRPr sz="2000" kern="1200">
          <a:solidFill>
            <a:srgbClr val="7F7F7F"/>
          </a:solidFill>
          <a:latin typeface="He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9"/>
        </a:buBlip>
        <a:defRPr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9"/>
        </a:buBlip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9"/>
        </a:buBlip>
        <a:defRPr sz="15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9"/>
        </a:buBlip>
        <a:defRPr sz="1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4" y="-27384"/>
            <a:ext cx="9164003" cy="68853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-11113"/>
            <a:ext cx="862012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5"/>
          <p:cNvSpPr txBox="1">
            <a:spLocks/>
          </p:cNvSpPr>
          <p:nvPr/>
        </p:nvSpPr>
        <p:spPr bwMode="auto">
          <a:xfrm>
            <a:off x="179388" y="6205363"/>
            <a:ext cx="47529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4"/>
              </a:buBlip>
              <a:defRPr sz="2000" kern="1200">
                <a:solidFill>
                  <a:srgbClr val="7F7F7F"/>
                </a:solidFill>
                <a:latin typeface="Hel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4"/>
              </a:buBlip>
              <a:defRPr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4"/>
              </a:buBlip>
              <a:defRPr sz="16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4"/>
              </a:buBlip>
              <a:defRPr sz="15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4"/>
              </a:buBlip>
              <a:defRPr sz="14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tabLst>
                <a:tab pos="9144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Don McWilliam – Country Manager - Canada</a:t>
            </a:r>
            <a:endParaRPr lang="en-US" sz="1400" dirty="0" smtClean="0">
              <a:solidFill>
                <a:schemeClr val="bg1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0" indent="0" eaLnBrk="1" hangingPunct="1">
              <a:buNone/>
              <a:tabLst>
                <a:tab pos="914400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May 16</a:t>
            </a:r>
            <a:r>
              <a:rPr lang="en-US" sz="1400" baseline="30000" dirty="0" smtClean="0">
                <a:solidFill>
                  <a:schemeClr val="bg1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, 2017</a:t>
            </a:r>
            <a:r>
              <a:rPr lang="en-US" sz="1400" dirty="0" smtClean="0">
                <a:solidFill>
                  <a:schemeClr val="bg1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	</a:t>
            </a:r>
            <a:endParaRPr lang="en-GB" sz="1400" dirty="0" smtClean="0">
              <a:solidFill>
                <a:schemeClr val="bg1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195736" y="1916832"/>
            <a:ext cx="6912893" cy="10801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kern="1000" spc="40" baseline="0">
                <a:solidFill>
                  <a:schemeClr val="bg1"/>
                </a:solidFill>
                <a:latin typeface="Emirates SB" pitchFamily="18" charset="-78"/>
                <a:ea typeface="Emirates SB" pitchFamily="18" charset="-78"/>
                <a:cs typeface="Emirates SB" pitchFamily="18" charset="-7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F7F7F"/>
                </a:solidFill>
                <a:latin typeface="Emirates SB"/>
                <a:ea typeface="Emirates SB"/>
                <a:cs typeface="Emirates SB"/>
              </a:defRPr>
            </a:lvl9pPr>
          </a:lstStyle>
          <a:p>
            <a:pPr algn="r"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EK03Plain-M01" panose="00000600000000000000" pitchFamily="2" charset="0"/>
                <a:ea typeface="Emirates SB"/>
                <a:cs typeface="EK03Plain-M01" panose="00000600000000000000" pitchFamily="2" charset="0"/>
              </a:rPr>
              <a:t>Emirates: </a:t>
            </a:r>
            <a:r>
              <a:rPr lang="en-GB" sz="2800" b="1" dirty="0">
                <a:solidFill>
                  <a:schemeClr val="tx1"/>
                </a:solidFill>
                <a:latin typeface="EK03Plain-M01" panose="00000600000000000000" pitchFamily="2" charset="0"/>
                <a:ea typeface="Emirates SB"/>
                <a:cs typeface="EK03Plain-M01" panose="00000600000000000000" pitchFamily="2" charset="0"/>
              </a:rPr>
              <a:t>A Choice </a:t>
            </a:r>
            <a:r>
              <a:rPr lang="en-GB" sz="2800" b="1" dirty="0" smtClean="0">
                <a:solidFill>
                  <a:schemeClr val="tx1"/>
                </a:solidFill>
                <a:latin typeface="EK03Plain-M01" panose="00000600000000000000" pitchFamily="2" charset="0"/>
                <a:ea typeface="Emirates SB"/>
                <a:cs typeface="EK03Plain-M01" panose="00000600000000000000" pitchFamily="2" charset="0"/>
              </a:rPr>
              <a:t>Airline                            </a:t>
            </a:r>
            <a:r>
              <a:rPr lang="en-GB" sz="2800" b="1" dirty="0">
                <a:solidFill>
                  <a:schemeClr val="tx1"/>
                </a:solidFill>
                <a:latin typeface="EK03Plain-M01" panose="00000600000000000000" pitchFamily="2" charset="0"/>
                <a:ea typeface="Emirates SB"/>
                <a:cs typeface="EK03Plain-M01" panose="00000600000000000000" pitchFamily="2" charset="0"/>
              </a:rPr>
              <a:t>for Québec Exporters</a:t>
            </a:r>
            <a:endParaRPr lang="en-GB" sz="3200" dirty="0" smtClean="0">
              <a:solidFill>
                <a:schemeClr val="tx1"/>
              </a:solidFill>
              <a:latin typeface="EK03Plain-M01" pitchFamily="2" charset="0"/>
              <a:ea typeface="Emirates SB"/>
              <a:cs typeface="EK03Plain-M01" pitchFamily="2" charset="0"/>
            </a:endParaRPr>
          </a:p>
        </p:txBody>
      </p:sp>
      <p:pic>
        <p:nvPicPr>
          <p:cNvPr id="1028" name="Picture 4" descr="The Chamber of Commerce of Metropolitan Montre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7146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233740"/>
            <a:ext cx="680132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EK03Plain-B01" pitchFamily="2" charset="0"/>
                <a:ea typeface="+mj-ea"/>
                <a:cs typeface="EK03Plain-B01" pitchFamily="2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rgbClr val="C00000"/>
                </a:solidFill>
                <a:ea typeface="Emirates SB"/>
              </a:rPr>
              <a:t>Emirates Chauffeur-Drive </a:t>
            </a:r>
            <a:r>
              <a:rPr lang="en-GB" b="1" dirty="0">
                <a:solidFill>
                  <a:srgbClr val="C00000"/>
                </a:solidFill>
                <a:ea typeface="Emirates SB"/>
              </a:rPr>
              <a:t>S</a:t>
            </a:r>
            <a:r>
              <a:rPr lang="en-GB" b="1" dirty="0" smtClean="0">
                <a:solidFill>
                  <a:srgbClr val="C00000"/>
                </a:solidFill>
                <a:ea typeface="Emirates SB"/>
              </a:rPr>
              <a:t>ervice</a:t>
            </a:r>
            <a:endParaRPr lang="en-GB" b="1" dirty="0">
              <a:solidFill>
                <a:srgbClr val="C00000"/>
              </a:solidFill>
              <a:ea typeface="Emirates SB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1520" y="902505"/>
            <a:ext cx="7704856" cy="1628889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CC0000"/>
              </a:buClr>
              <a:buSzPct val="100000"/>
              <a:buFont typeface="EK03Plain-M01" pitchFamily="2" charset="0"/>
              <a:buChar char="•"/>
            </a:pP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First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or Business Class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travellers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can enjoy a complimentary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Chauffeur-Drive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ervice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to and from Emirates flight in over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70 cities</a:t>
            </a:r>
          </a:p>
          <a:p>
            <a:pPr marL="342900" lvl="1" indent="-342900">
              <a:buClr>
                <a:srgbClr val="CC0000"/>
              </a:buClr>
              <a:buSzPct val="100000"/>
              <a:buFont typeface="EK03Plain-M01" pitchFamily="2" charset="0"/>
              <a:buChar char="•"/>
            </a:pP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Applicable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on EK and QF codeshare flights including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Canberra, Hobart and Wellington</a:t>
            </a:r>
            <a:endParaRPr lang="en-GB" sz="16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342900" lvl="1" indent="-342900">
              <a:buClr>
                <a:srgbClr val="CC0000"/>
              </a:buClr>
              <a:buSzPct val="100000"/>
              <a:buFont typeface="EK03Plain-M01" pitchFamily="2" charset="0"/>
              <a:buChar char="•"/>
            </a:pP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Can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be requested up to 48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hrs.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prior to the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flight through your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GDS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system or online via </a:t>
            </a:r>
            <a:r>
              <a:rPr lang="en-GB" sz="1600" u="sng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Manage &gt; Before </a:t>
            </a:r>
            <a:r>
              <a:rPr lang="en-GB" sz="1600" u="sng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y</a:t>
            </a:r>
            <a:r>
              <a:rPr lang="en-GB" sz="1600" u="sng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ou </a:t>
            </a:r>
            <a:r>
              <a:rPr lang="en-GB" sz="1600" u="sng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</a:t>
            </a:r>
            <a:r>
              <a:rPr lang="en-GB" sz="1600" u="sng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ly &gt; Chauffeur-drive service</a:t>
            </a:r>
          </a:p>
          <a:p>
            <a:pPr marL="342900" lvl="1" indent="-342900">
              <a:buClr>
                <a:srgbClr val="CC0000"/>
              </a:buClr>
              <a:buFont typeface="EK03Plain-M01" pitchFamily="2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2180" y="2637085"/>
            <a:ext cx="5312307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Transfers are available:</a:t>
            </a:r>
          </a:p>
          <a:p>
            <a:pPr marL="450850" lvl="1" indent="-273050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From passenger’s home or hotel to the airport</a:t>
            </a:r>
          </a:p>
          <a:p>
            <a:pPr marL="450850" lvl="1" indent="-273050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From the airport to the final destination</a:t>
            </a:r>
          </a:p>
          <a:p>
            <a:pPr marL="450850" lvl="1" indent="-273050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To and from the airport when making a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stopover</a:t>
            </a:r>
          </a:p>
          <a:p>
            <a:pPr marL="450850" lvl="1" indent="-273050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To/from Abu Dhabi</a:t>
            </a:r>
          </a:p>
          <a:p>
            <a:pPr marL="450850" lvl="1" indent="-273050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endParaRPr lang="en-GB" sz="16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</a:pPr>
            <a:r>
              <a:rPr lang="en-US" sz="1600" b="1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New </a:t>
            </a:r>
            <a:r>
              <a:rPr lang="en-US" sz="1600" b="1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destinations added:</a:t>
            </a:r>
          </a:p>
          <a:p>
            <a:pPr marL="450850" lvl="1" indent="-273050" algn="l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China: </a:t>
            </a:r>
            <a:r>
              <a:rPr lang="en-US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Beijing / </a:t>
            </a:r>
            <a:r>
              <a:rPr lang="en-US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Shanghai-60km </a:t>
            </a:r>
          </a:p>
          <a:p>
            <a:pPr marL="450850" lvl="1" indent="-273050" algn="l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Stockholm-60 </a:t>
            </a:r>
            <a:r>
              <a:rPr lang="en-US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km</a:t>
            </a:r>
          </a:p>
          <a:p>
            <a:pPr marL="450850" lvl="1" indent="-273050" algn="l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Taipei</a:t>
            </a:r>
          </a:p>
          <a:p>
            <a:pPr marL="450850" lvl="1" indent="-273050" algn="l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Boston  </a:t>
            </a:r>
          </a:p>
          <a:p>
            <a:pPr marL="450850" lvl="1" indent="-273050" algn="l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Chicago</a:t>
            </a:r>
          </a:p>
          <a:p>
            <a:pPr marL="450850" lvl="1" indent="-273050" algn="l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Orlando</a:t>
            </a:r>
          </a:p>
          <a:p>
            <a:pPr marL="450850" lvl="1" indent="-273050" algn="l" eaLnBrk="0" hangingPunct="0"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endParaRPr lang="en-US" sz="1600" dirty="0"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pic>
        <p:nvPicPr>
          <p:cNvPr id="1026" name="Picture 2" descr="C:\Users\s594031\Pictures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6114"/>
            <a:ext cx="2468880" cy="17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5" y="4725146"/>
            <a:ext cx="2468880" cy="179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8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37710" cy="55403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EK03Plain-B01" panose="00000800000000000000" pitchFamily="2" charset="0"/>
                <a:cs typeface="EK03Plain-B01" panose="00000800000000000000" pitchFamily="2" charset="0"/>
              </a:rPr>
              <a:t>Emirates Skywards Membership Benefits</a:t>
            </a:r>
            <a:endParaRPr lang="en-GB" sz="3200" b="1" dirty="0" smtClean="0">
              <a:solidFill>
                <a:srgbClr val="C00000"/>
              </a:solidFill>
              <a:latin typeface="EK03Plain-B01" panose="00000800000000000000" pitchFamily="2" charset="0"/>
              <a:cs typeface="EK03Plain-B01" panose="00000800000000000000" pitchFamily="2" charset="0"/>
            </a:endParaRP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200"/>
            <a:ext cx="5140082" cy="609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Content Placeholder 2"/>
          <p:cNvSpPr txBox="1">
            <a:spLocks/>
          </p:cNvSpPr>
          <p:nvPr/>
        </p:nvSpPr>
        <p:spPr bwMode="auto">
          <a:xfrm>
            <a:off x="5148064" y="2636912"/>
            <a:ext cx="3888432" cy="2232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Complimentary Skywards membership and status matches can be offered based upon account type and revenue </a:t>
            </a:r>
            <a:r>
              <a:rPr lang="en-US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potential</a:t>
            </a:r>
          </a:p>
          <a:p>
            <a:pPr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endParaRPr lang="en-US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Supported by the Emirates Global Sales Managers</a:t>
            </a:r>
          </a:p>
          <a:p>
            <a:pPr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endParaRPr lang="en-US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>
              <a:spcBef>
                <a:spcPct val="20000"/>
              </a:spcBef>
              <a:buClr>
                <a:srgbClr val="CC0000"/>
              </a:buClr>
              <a:buFont typeface="EK03Plain-M01" pitchFamily="2" charset="0"/>
              <a:buChar char="•"/>
            </a:pPr>
            <a:r>
              <a:rPr lang="en-US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Identify travelers whose patterns match our </a:t>
            </a:r>
            <a:r>
              <a:rPr lang="en-US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network</a:t>
            </a:r>
            <a:endParaRPr lang="en-GB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383280" cy="135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41" y="4262818"/>
            <a:ext cx="27717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808080"/>
                </a:solidFill>
                <a:latin typeface="EK03Plain-B01" pitchFamily="2" charset="0"/>
                <a:ea typeface="+mj-ea"/>
                <a:cs typeface="EK03Plain-B01" pitchFamily="2" charset="0"/>
              </a:rPr>
              <a:t>Emirates Business Rewards </a:t>
            </a:r>
            <a:r>
              <a:rPr lang="en-US" sz="2400" dirty="0" smtClean="0">
                <a:solidFill>
                  <a:srgbClr val="808080"/>
                </a:solidFill>
                <a:latin typeface="EK03Plain-B01" pitchFamily="2" charset="0"/>
                <a:ea typeface="+mj-ea"/>
                <a:cs typeface="EK03Plain-B01" pitchFamily="2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EK03Plain-B01" pitchFamily="2" charset="0"/>
                <a:ea typeface="+mj-ea"/>
                <a:cs typeface="EK03Plain-B01" pitchFamily="2" charset="0"/>
              </a:rPr>
              <a:t>New!</a:t>
            </a:r>
            <a:r>
              <a:rPr lang="en-US" sz="2400" dirty="0" smtClean="0">
                <a:solidFill>
                  <a:srgbClr val="808080"/>
                </a:solidFill>
                <a:latin typeface="EK03Plain-B01" pitchFamily="2" charset="0"/>
                <a:ea typeface="+mj-ea"/>
                <a:cs typeface="EK03Plain-B01" pitchFamily="2" charset="0"/>
              </a:rPr>
              <a:t>)</a:t>
            </a:r>
            <a:endParaRPr lang="en-GB" sz="2400" dirty="0">
              <a:solidFill>
                <a:srgbClr val="808080"/>
              </a:solidFill>
              <a:latin typeface="EK03Plain-B01" pitchFamily="2" charset="0"/>
              <a:ea typeface="+mj-ea"/>
              <a:cs typeface="EK03Plain-B01" pitchFamily="2" charset="0"/>
            </a:endParaRPr>
          </a:p>
        </p:txBody>
      </p:sp>
      <p:pic>
        <p:nvPicPr>
          <p:cNvPr id="4098" name="Picture 2" descr="http://cdn.ek.aero/ae/english/images/Business_rewards_1_tcm277-3505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ek.aero/ae/english/images/business_trip_400x300_tcm277-3505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.ek.aero/ae/english/images/Need_help_400x300_tcm277-35057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55776" y="1196752"/>
            <a:ext cx="6264696" cy="55762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500" b="1" dirty="0" smtClean="0"/>
              <a:t>Earn </a:t>
            </a:r>
            <a:r>
              <a:rPr lang="en-GB" sz="1500" b="1" dirty="0"/>
              <a:t>Business Rewards Points and Skywards Miles on every </a:t>
            </a:r>
            <a:r>
              <a:rPr lang="en-GB" sz="1500" b="1" dirty="0" smtClean="0"/>
              <a:t>flight</a:t>
            </a:r>
            <a:br>
              <a:rPr lang="en-GB" sz="1500" b="1" dirty="0" smtClean="0"/>
            </a:br>
            <a:endParaRPr lang="en-GB" sz="15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500" dirty="0"/>
              <a:t>Earn 1 Business Rewards Point for every USD 1 </a:t>
            </a:r>
            <a:r>
              <a:rPr lang="en-GB" sz="1500" dirty="0" smtClean="0"/>
              <a:t>spent</a:t>
            </a:r>
            <a:endParaRPr lang="en-GB" sz="15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500" dirty="0"/>
              <a:t>Individuals who are already Emirates Skywards members will earn Skywards Miles and Tier Miles at the normal </a:t>
            </a:r>
            <a:r>
              <a:rPr lang="en-GB" sz="1500" dirty="0" smtClean="0"/>
              <a:t>rate</a:t>
            </a:r>
            <a:endParaRPr lang="en-GB" sz="1500" dirty="0"/>
          </a:p>
          <a:p>
            <a:pPr lvl="1">
              <a:buFont typeface="Wingdings" panose="05000000000000000000" pitchFamily="2" charset="2"/>
              <a:buChar char="§"/>
            </a:pPr>
            <a:endParaRPr lang="en-GB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500" b="1" dirty="0"/>
              <a:t>Spend Points your </a:t>
            </a:r>
            <a:r>
              <a:rPr lang="en-GB" sz="1500" b="1" dirty="0" smtClean="0"/>
              <a:t>way</a:t>
            </a:r>
            <a:r>
              <a:rPr lang="en-GB" sz="1500" dirty="0" smtClean="0"/>
              <a:t/>
            </a:r>
            <a:br>
              <a:rPr lang="en-GB" sz="1500" dirty="0" smtClean="0"/>
            </a:br>
            <a:endParaRPr lang="en-GB" sz="15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500" dirty="0"/>
              <a:t>Whether you want to book future business travel or reward your employees, you can spend your Business Rewards Points on flights and upgrades on Emirates.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500" dirty="0"/>
              <a:t>Dynamic Reward Flights are available in </a:t>
            </a:r>
            <a:r>
              <a:rPr lang="en-GB" sz="1500" b="1" dirty="0"/>
              <a:t>every class</a:t>
            </a:r>
            <a:r>
              <a:rPr lang="en-GB" sz="1500" dirty="0"/>
              <a:t>, and on most Emirates flight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500" b="1" dirty="0"/>
              <a:t>Enjoy a seamless booking </a:t>
            </a:r>
            <a:r>
              <a:rPr lang="en-GB" sz="1500" b="1" dirty="0" smtClean="0"/>
              <a:t>experience</a:t>
            </a:r>
            <a:r>
              <a:rPr lang="en-GB" sz="1500" dirty="0" smtClean="0"/>
              <a:t/>
            </a:r>
            <a:br>
              <a:rPr lang="en-GB" sz="1500" dirty="0" smtClean="0"/>
            </a:br>
            <a:endParaRPr lang="en-GB" sz="15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500" dirty="0"/>
              <a:t>You can book your organisation’s via your preferred travel agent </a:t>
            </a:r>
            <a:r>
              <a:rPr lang="en-GB" sz="1500" dirty="0" smtClean="0"/>
              <a:t>(multiple </a:t>
            </a:r>
            <a:r>
              <a:rPr lang="en-GB" sz="1500" dirty="0"/>
              <a:t>admins)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500" dirty="0"/>
              <a:t>New ticketing instructions will be sent to your </a:t>
            </a:r>
            <a:r>
              <a:rPr lang="en-GB" sz="1500" dirty="0" smtClean="0"/>
              <a:t>TMCs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700" b="1" dirty="0" smtClean="0"/>
              <a:t>In parallel with your global travel agreement (Hybrid)</a:t>
            </a:r>
            <a:endParaRPr lang="en-GB" sz="1700" b="1" dirty="0"/>
          </a:p>
          <a:p>
            <a:pPr>
              <a:buFont typeface="Wingdings" panose="05000000000000000000" pitchFamily="2" charset="2"/>
              <a:buChar char="ü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40363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6339" y="4677833"/>
            <a:ext cx="4391025" cy="677108"/>
          </a:xfrm>
        </p:spPr>
        <p:txBody>
          <a:bodyPr/>
          <a:lstStyle/>
          <a:p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3800" y="5446184"/>
            <a:ext cx="3924300" cy="400110"/>
          </a:xfrm>
        </p:spPr>
        <p:txBody>
          <a:bodyPr/>
          <a:lstStyle/>
          <a:p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517"/>
            <a:ext cx="9144000" cy="68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801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196752"/>
            <a:ext cx="6624736" cy="5635478"/>
          </a:xfrm>
        </p:spPr>
        <p:txBody>
          <a:bodyPr/>
          <a:lstStyle/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One of the world’s fastest growing, and the largest airline by international RPKs</a:t>
            </a:r>
          </a:p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Exclusively operating modern wide-body fleet of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239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passenger aircraft and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15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freighters</a:t>
            </a:r>
          </a:p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Aircraft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on order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– 243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at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 total value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of USD 116 billion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Largest operator of Airbus A380 and Boeing 777</a:t>
            </a:r>
          </a:p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153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destinations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in 81 countries across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6 continents</a:t>
            </a:r>
          </a:p>
          <a:p>
            <a:pPr marL="342900" lvl="1"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Global hub structure, connecting over 4,000 logical city pairs through Emirates’ own metal operation </a:t>
            </a:r>
          </a:p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More than 420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daily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flights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from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Dubai</a:t>
            </a:r>
          </a:p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Over 62,000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staff from over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165 countries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indent="-287338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Largest non-aligned airline, leveraging commercial cooperation to enhance network coverage with any carrier regardless of alliance groups</a:t>
            </a: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266891" y="260648"/>
            <a:ext cx="4521133" cy="6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3600">
                <a:solidFill>
                  <a:srgbClr val="808080"/>
                </a:solidFill>
                <a:latin typeface="EK03Plain-B01" pitchFamily="2" charset="0"/>
                <a:ea typeface="+mj-ea"/>
                <a:cs typeface="EK03Plain-B01" pitchFamily="2" charset="0"/>
              </a:defRPr>
            </a:lvl1pPr>
            <a:lvl2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2pPr>
            <a:lvl3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3pPr>
            <a:lvl4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4pPr>
            <a:lvl5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9pPr>
          </a:lstStyle>
          <a:p>
            <a:pPr algn="l"/>
            <a:r>
              <a:rPr lang="en-GB" dirty="0" smtClean="0">
                <a:solidFill>
                  <a:srgbClr val="C00000"/>
                </a:solidFill>
              </a:rPr>
              <a:t>Emirates Overview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5" t="1170" r="26988" b="2489"/>
          <a:stretch>
            <a:fillRect/>
          </a:stretch>
        </p:blipFill>
        <p:spPr bwMode="auto">
          <a:xfrm>
            <a:off x="425232" y="3068960"/>
            <a:ext cx="1554480" cy="170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1678" b="761"/>
          <a:stretch>
            <a:fillRect/>
          </a:stretch>
        </p:blipFill>
        <p:spPr bwMode="auto">
          <a:xfrm>
            <a:off x="425232" y="1268760"/>
            <a:ext cx="1554480" cy="164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5" r="10694"/>
          <a:stretch/>
        </p:blipFill>
        <p:spPr bwMode="auto">
          <a:xfrm>
            <a:off x="426420" y="4982735"/>
            <a:ext cx="1553292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295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256" y="836712"/>
            <a:ext cx="8748464" cy="5400600"/>
          </a:xfrm>
        </p:spPr>
        <p:txBody>
          <a:bodyPr/>
          <a:lstStyle/>
          <a:p>
            <a:pPr marL="55562" indent="0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Since its inception, Emirates has won more than 500 international awards.</a:t>
            </a:r>
          </a:p>
          <a:p>
            <a:pPr marL="55562" indent="0" eaLnBrk="1" hangingPunct="1">
              <a:lnSpc>
                <a:spcPts val="26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Recent recognition includes:</a:t>
            </a: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GB" sz="1600" b="1" i="1" dirty="0" err="1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TripAdvisor</a:t>
            </a:r>
            <a:r>
              <a:rPr lang="en-GB" sz="1600" b="1" i="1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 :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2017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Travelers’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 Choice Awards – “Best Airline in the World”, “Best Major Airline – Middle East &amp; Africa”, “Best Economy Class”, “Best First Class”,  “World’s Best Airlines – Top 10”</a:t>
            </a: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GB" sz="1600" b="1" i="1" dirty="0" err="1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Skytrax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“World’s Best Airline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2016”</a:t>
            </a: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sz="1600" b="1" i="1" dirty="0" err="1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Skytrax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“Best Airline Inflight Entertainment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2016”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12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consecutive year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)</a:t>
            </a:r>
            <a:endParaRPr lang="en-US" sz="1600" b="1" i="1" dirty="0" smtClean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Skytrax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“Best Airline Inflight Entertainment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2015”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Brand Finance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“Most Valuable Airline Brand 2014”</a:t>
            </a: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Virtuoso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“Best Airline 2014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”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Condé  Nast </a:t>
            </a:r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Traveller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“Best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Longhaul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 Airline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2013”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GB" sz="1600" b="1" i="1" dirty="0" err="1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Skytrax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“World’s Best Airline 2013”</a:t>
            </a: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sz="1600" b="1" i="1" dirty="0" err="1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Skytrax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“Best Middle Eastern Airline 2013”</a:t>
            </a:r>
          </a:p>
          <a:p>
            <a:pPr lvl="1" indent="-287338" eaLnBrk="1" hangingPunct="1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Globe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Travel Awards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 “Best Airline 2013”</a:t>
            </a: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266891" y="260648"/>
            <a:ext cx="4521133" cy="6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3600">
                <a:solidFill>
                  <a:srgbClr val="808080"/>
                </a:solidFill>
                <a:latin typeface="EK03Plain-B01" pitchFamily="2" charset="0"/>
                <a:ea typeface="+mj-ea"/>
                <a:cs typeface="EK03Plain-B01" pitchFamily="2" charset="0"/>
              </a:defRPr>
            </a:lvl1pPr>
            <a:lvl2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2pPr>
            <a:lvl3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3pPr>
            <a:lvl4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4pPr>
            <a:lvl5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9pPr>
          </a:lstStyle>
          <a:p>
            <a:pPr algn="l"/>
            <a:r>
              <a:rPr lang="en-GB" dirty="0" smtClean="0">
                <a:solidFill>
                  <a:srgbClr val="C00000"/>
                </a:solidFill>
              </a:rPr>
              <a:t>Emirates Accolades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02080"/>
            <a:ext cx="4067944" cy="15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8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262470" y="116632"/>
            <a:ext cx="4521133" cy="6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3600">
                <a:solidFill>
                  <a:srgbClr val="808080"/>
                </a:solidFill>
                <a:latin typeface="EK03Plain-B01" pitchFamily="2" charset="0"/>
                <a:ea typeface="+mj-ea"/>
                <a:cs typeface="EK03Plain-B01" pitchFamily="2" charset="0"/>
              </a:defRPr>
            </a:lvl1pPr>
            <a:lvl2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2pPr>
            <a:lvl3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3pPr>
            <a:lvl4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4pPr>
            <a:lvl5pPr eaLnBrk="0" hangingPunct="0"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9pPr>
          </a:lstStyle>
          <a:p>
            <a:pPr algn="l"/>
            <a:r>
              <a:rPr lang="en-GB" dirty="0">
                <a:solidFill>
                  <a:srgbClr val="C00000"/>
                </a:solidFill>
              </a:rPr>
              <a:t>Emirates </a:t>
            </a:r>
            <a:r>
              <a:rPr lang="en-GB" dirty="0" smtClean="0">
                <a:solidFill>
                  <a:srgbClr val="C00000"/>
                </a:solidFill>
              </a:rPr>
              <a:t>2020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3568" y="4227695"/>
            <a:ext cx="7837293" cy="2585681"/>
            <a:chOff x="415791" y="3699924"/>
            <a:chExt cx="8084216" cy="27872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184" y="3699924"/>
              <a:ext cx="3906823" cy="27872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1" y="3701039"/>
              <a:ext cx="4189274" cy="2786132"/>
            </a:xfrm>
            <a:prstGeom prst="rect">
              <a:avLst/>
            </a:prstGeom>
          </p:spPr>
        </p:pic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711465" y="0"/>
            <a:ext cx="2397039" cy="1280160"/>
            <a:chOff x="3263589" y="3609020"/>
            <a:chExt cx="2658561" cy="13686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589" y="3609020"/>
              <a:ext cx="2658561" cy="1368674"/>
            </a:xfrm>
            <a:prstGeom prst="rect">
              <a:avLst/>
            </a:prstGeom>
          </p:spPr>
        </p:pic>
        <p:pic>
          <p:nvPicPr>
            <p:cNvPr id="13" name="Picture 5" descr="http://dubaitravelator.com/wp-content/themes/directorypress/thumbs/expo2020-dubai-uae-tim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11"/>
            <a:stretch/>
          </p:blipFill>
          <p:spPr bwMode="auto">
            <a:xfrm>
              <a:off x="4722877" y="3744035"/>
              <a:ext cx="1019253" cy="112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491880" y="836712"/>
            <a:ext cx="5382304" cy="34163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ct val="100000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ea typeface="MS PGothic" pitchFamily="34" charset="-128"/>
                <a:cs typeface="EK03Plain-M01" panose="00000600000000000000" pitchFamily="2" charset="0"/>
              </a:rPr>
              <a:t>WHY EMIRATES?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100000"/>
            </a:pPr>
            <a:endParaRPr lang="en-US" sz="1600" dirty="0" smtClean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ea typeface="MS PGothic" pitchFamily="34" charset="-128"/>
              <a:cs typeface="EK03Plain-M01" panose="00000600000000000000" pitchFamily="2" charset="0"/>
            </a:endParaRP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ea typeface="MS PGothic" pitchFamily="34" charset="-128"/>
                <a:cs typeface="EK03Plain-M01" panose="00000600000000000000" pitchFamily="2" charset="0"/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ea typeface="MS PGothic" pitchFamily="34" charset="-128"/>
                <a:cs typeface="EK03Plain-M01" panose="00000600000000000000" pitchFamily="2" charset="0"/>
              </a:rPr>
              <a:t>strategic location of Dubai makes it possible for Emirates to serve almost 90% of the world’s population with non-stop flights.  Hence, Emirates continues to invest in advanced long-haul aircraft. </a:t>
            </a: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ea typeface="MS PGothic" pitchFamily="34" charset="-128"/>
              <a:cs typeface="EK03Plain-M01" panose="00000600000000000000" pitchFamily="2" charset="0"/>
            </a:endParaRP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ea typeface="MS PGothic" pitchFamily="34" charset="-128"/>
                <a:cs typeface="EK03Plain-M01" panose="00000600000000000000" pitchFamily="2" charset="0"/>
              </a:rPr>
              <a:t>Over a third of the world’s population lives within a 4-hour flight from Dubai, and two-thirds are within an 8-hour flight.  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ea typeface="MS PGothic" pitchFamily="34" charset="-128"/>
              <a:cs typeface="EK03Plain-M01" panose="00000600000000000000" pitchFamily="2" charset="0"/>
            </a:endParaRP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ea typeface="MS PGothic" pitchFamily="34" charset="-128"/>
              <a:cs typeface="EK03Plain-M01" panose="00000600000000000000" pitchFamily="2" charset="0"/>
            </a:endParaRP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ea typeface="MS PGothic" pitchFamily="34" charset="-128"/>
                <a:cs typeface="EK03Plain-M01" panose="00000600000000000000" pitchFamily="2" charset="0"/>
              </a:rPr>
              <a:t>Dubai International Airport doubling from 24.8 million in 2005 to 47.2 million in 2010</a:t>
            </a: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ea typeface="MS PGothic" pitchFamily="34" charset="-128"/>
              <a:cs typeface="EK03Plain-M01" panose="00000600000000000000" pitchFamily="2" charset="0"/>
            </a:endParaRPr>
          </a:p>
          <a:p>
            <a:pPr marL="285750" indent="-285750">
              <a:lnSpc>
                <a:spcPct val="90000"/>
              </a:lnSpc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EK03Plain-M01" panose="00000600000000000000" pitchFamily="2" charset="0"/>
                <a:ea typeface="MS PGothic" pitchFamily="34" charset="-128"/>
                <a:cs typeface="EK03Plain-M01" panose="00000600000000000000" pitchFamily="2" charset="0"/>
              </a:rPr>
              <a:t>Expo 2020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EK03Plain-M01" panose="00000600000000000000" pitchFamily="2" charset="0"/>
              <a:ea typeface="MS PGothic" pitchFamily="34" charset="-128"/>
              <a:cs typeface="EK03Plain-M01" panose="00000600000000000000" pitchFamily="2" charset="0"/>
            </a:endParaRPr>
          </a:p>
        </p:txBody>
      </p:sp>
      <p:pic>
        <p:nvPicPr>
          <p:cNvPr id="15" name="Picture 2" descr="G:\FLEET PLANNING PRESENTATIONS\Images\Fleet presentation\P26_27\01 - B777-300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43" y="188640"/>
            <a:ext cx="1352628" cy="4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79512" y="906953"/>
            <a:ext cx="3316350" cy="3183912"/>
            <a:chOff x="2195736" y="2348880"/>
            <a:chExt cx="4740640" cy="4392488"/>
          </a:xfrm>
        </p:grpSpPr>
        <p:grpSp>
          <p:nvGrpSpPr>
            <p:cNvPr id="17" name="Group 16"/>
            <p:cNvGrpSpPr/>
            <p:nvPr/>
          </p:nvGrpSpPr>
          <p:grpSpPr>
            <a:xfrm>
              <a:off x="2195736" y="2348880"/>
              <a:ext cx="4740640" cy="4392488"/>
              <a:chOff x="2250591" y="1564316"/>
              <a:chExt cx="5143500" cy="51435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250591" y="1564316"/>
                <a:ext cx="5143500" cy="5143500"/>
                <a:chOff x="3420118" y="2132856"/>
                <a:chExt cx="5143500" cy="5143500"/>
              </a:xfrm>
            </p:grpSpPr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0118" y="2132856"/>
                  <a:ext cx="51435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Oval 25"/>
                <p:cNvSpPr/>
                <p:nvPr/>
              </p:nvSpPr>
              <p:spPr>
                <a:xfrm>
                  <a:off x="4572000" y="3248980"/>
                  <a:ext cx="2808312" cy="288032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635896" y="2348880"/>
                  <a:ext cx="4680520" cy="468052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962119" y="2708920"/>
                <a:ext cx="1689020" cy="992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5.7 billion</a:t>
                </a:r>
              </a:p>
              <a:p>
                <a:pPr algn="ctr"/>
                <a:r>
                  <a:rPr lang="en-GB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people</a:t>
                </a:r>
                <a:endPara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089200" y="1780339"/>
                <a:ext cx="1387787" cy="1097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7</a:t>
                </a:r>
                <a:r>
                  <a:rPr lang="en-GB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n-GB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billion</a:t>
                </a:r>
              </a:p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people</a:t>
                </a:r>
                <a:endParaRPr lang="en-GB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4572012" y="3861055"/>
              <a:ext cx="1068267" cy="67087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771800" y="3429007"/>
              <a:ext cx="1800200" cy="111612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3704704">
              <a:off x="4670235" y="4130407"/>
              <a:ext cx="889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4hr Flight</a:t>
              </a:r>
              <a:endPara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394311">
              <a:off x="2787560" y="3474146"/>
              <a:ext cx="889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en-GB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 Flight</a:t>
              </a:r>
              <a:endPara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36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61" y="-12351"/>
            <a:ext cx="809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226220" y="188640"/>
            <a:ext cx="8435975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sz="3600" dirty="0" smtClean="0">
                <a:solidFill>
                  <a:schemeClr val="tx1"/>
                </a:solidFill>
                <a:latin typeface="EK03Plain-B01" pitchFamily="2" charset="0"/>
                <a:ea typeface="Emirates SB"/>
                <a:cs typeface="EK03Plain-B01" pitchFamily="2" charset="0"/>
              </a:rPr>
              <a:t>      </a:t>
            </a:r>
            <a:r>
              <a:rPr sz="3600" dirty="0" smtClean="0">
                <a:solidFill>
                  <a:srgbClr val="C00000"/>
                </a:solidFill>
                <a:latin typeface="EK03Plain-B01" panose="00000800000000000000" pitchFamily="2" charset="0"/>
                <a:ea typeface="Emirates SB"/>
                <a:cs typeface="EK03Plain-B01" panose="00000800000000000000" pitchFamily="2" charset="0"/>
              </a:rPr>
              <a:t>Insight into Innovation</a:t>
            </a:r>
            <a:endParaRPr sz="3600" dirty="0">
              <a:solidFill>
                <a:srgbClr val="C00000"/>
              </a:solidFill>
              <a:latin typeface="EK03Plain-B01" panose="00000800000000000000" pitchFamily="2" charset="0"/>
              <a:ea typeface="Emirates SB"/>
              <a:cs typeface="EK03Plain-B01" panose="00000800000000000000" pitchFamily="2" charset="0"/>
            </a:endParaRP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3677444" y="3149743"/>
            <a:ext cx="5049837" cy="1569339"/>
            <a:chOff x="2126" y="1926"/>
            <a:chExt cx="3181" cy="1015"/>
          </a:xfrm>
        </p:grpSpPr>
        <p:pic>
          <p:nvPicPr>
            <p:cNvPr id="13320" name="Picture 9" descr="F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8" r="11127"/>
            <a:stretch>
              <a:fillRect/>
            </a:stretch>
          </p:blipFill>
          <p:spPr bwMode="auto">
            <a:xfrm>
              <a:off x="3896" y="1934"/>
              <a:ext cx="1406" cy="9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10" descr="F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" y="1934"/>
              <a:ext cx="1548" cy="100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9" name="Picture 9" descr="F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8" r="11127"/>
            <a:stretch>
              <a:fillRect/>
            </a:stretch>
          </p:blipFill>
          <p:spPr bwMode="auto">
            <a:xfrm>
              <a:off x="3811" y="1926"/>
              <a:ext cx="1496" cy="99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7" y="1255713"/>
            <a:ext cx="2305049" cy="1758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9" t="13734" r="20063"/>
          <a:stretch/>
        </p:blipFill>
        <p:spPr>
          <a:xfrm>
            <a:off x="6385938" y="4914705"/>
            <a:ext cx="2341344" cy="1735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9"/>
          <a:stretch/>
        </p:blipFill>
        <p:spPr>
          <a:xfrm>
            <a:off x="983114" y="4911046"/>
            <a:ext cx="2494732" cy="181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68" y="1255713"/>
            <a:ext cx="2484217" cy="1735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374" y="2726915"/>
            <a:ext cx="267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32 </a:t>
            </a:r>
            <a:r>
              <a:rPr lang="en-US" sz="13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across </a:t>
            </a:r>
            <a:r>
              <a:rPr lang="en-US" sz="13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network + </a:t>
            </a:r>
            <a:r>
              <a:rPr lang="en-US" sz="13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6</a:t>
            </a:r>
            <a:r>
              <a:rPr lang="en-US" sz="13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 in DXB</a:t>
            </a:r>
            <a:endParaRPr lang="en-GB" sz="13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6445" y="4400406"/>
            <a:ext cx="270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Fully flat beds</a:t>
            </a:r>
            <a:endParaRPr lang="en-GB" sz="12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0537" y="6342271"/>
            <a:ext cx="2256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prstClr val="white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Chauffeur-drive </a:t>
            </a:r>
            <a:r>
              <a:rPr lang="en-US" sz="1300" dirty="0">
                <a:solidFill>
                  <a:prstClr val="white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service</a:t>
            </a:r>
            <a:endParaRPr lang="en-GB" sz="1300" dirty="0">
              <a:solidFill>
                <a:prstClr val="white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5411" y="6357660"/>
            <a:ext cx="24501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prstClr val="white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ice TV Live </a:t>
            </a:r>
            <a:endParaRPr lang="en-GB" sz="1300" dirty="0">
              <a:solidFill>
                <a:prstClr val="white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7845" y="4411305"/>
            <a:ext cx="28198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No </a:t>
            </a:r>
            <a:r>
              <a:rPr 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of Channels on ICE </a:t>
            </a:r>
            <a:r>
              <a:rPr lang="en-US" sz="1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&gt;2,200</a:t>
            </a:r>
            <a:endParaRPr lang="en-GB" sz="1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 b="5956"/>
          <a:stretch/>
        </p:blipFill>
        <p:spPr>
          <a:xfrm>
            <a:off x="3653394" y="4914705"/>
            <a:ext cx="2532315" cy="17328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77445" y="6342271"/>
            <a:ext cx="25082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Shower Spas</a:t>
            </a:r>
            <a:endParaRPr lang="en-GB" sz="13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81" y="1255713"/>
            <a:ext cx="2366963" cy="17475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12885" y="2678936"/>
            <a:ext cx="2330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13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Stay </a:t>
            </a:r>
            <a:r>
              <a:rPr lang="en-US" sz="13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connected: Wi-Fi</a:t>
            </a:r>
            <a:endParaRPr lang="en-GB" sz="13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3396" y="2748334"/>
            <a:ext cx="25082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Special </a:t>
            </a:r>
            <a:r>
              <a:rPr 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product </a:t>
            </a:r>
            <a:r>
              <a:rPr lang="en-US" sz="1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for children</a:t>
            </a:r>
            <a:endParaRPr lang="en-GB" sz="1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r="13335"/>
          <a:stretch/>
        </p:blipFill>
        <p:spPr>
          <a:xfrm>
            <a:off x="1086561" y="3135826"/>
            <a:ext cx="2346691" cy="15693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86561" y="4385017"/>
            <a:ext cx="23466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03Plain-M01" panose="00000600000000000000" pitchFamily="2" charset="0"/>
                <a:cs typeface="EK03Plain-M01" panose="00000600000000000000" pitchFamily="2" charset="0"/>
              </a:rPr>
              <a:t>Skywards</a:t>
            </a:r>
            <a:endParaRPr lang="en-GB" sz="1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3137371" y="3111296"/>
            <a:ext cx="6921073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EK03Plain-B01" panose="00000800000000000000" pitchFamily="2" charset="0"/>
                <a:cs typeface="EK03Plain-B01" panose="00000800000000000000" pitchFamily="2" charset="0"/>
              </a:rPr>
              <a:t>We believe anything is possible</a:t>
            </a:r>
            <a:endParaRPr lang="en-US" sz="3600" b="1" dirty="0">
              <a:solidFill>
                <a:schemeClr val="bg1"/>
              </a:solidFill>
              <a:latin typeface="EK03Plain-B01" panose="00000800000000000000" pitchFamily="2" charset="0"/>
              <a:cs typeface="EK03Plain-B01" panose="00000800000000000000" pitchFamily="2" charset="0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6256" y="6597352"/>
            <a:ext cx="2133600" cy="26064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fld id="{95F41EBB-1CE3-4165-B6E1-F06258E6D679}" type="slidenum">
              <a:rPr lang="en-GB" sz="1200">
                <a:solidFill>
                  <a:srgbClr val="898989"/>
                </a:solidFill>
                <a:cs typeface="Arial" pitchFamily="34" charset="0"/>
              </a:rPr>
              <a:pPr algn="r"/>
              <a:t>6</a:t>
            </a:fld>
            <a:endParaRPr lang="en-GB" sz="1200" dirty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6632"/>
            <a:ext cx="8435280" cy="7780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Emirates SB"/>
                <a:cs typeface="Arial" pitchFamily="34" charset="0"/>
              </a:rPr>
              <a:t>     </a:t>
            </a:r>
            <a:r>
              <a:rPr lang="en-GB" sz="3600" dirty="0" smtClean="0">
                <a:solidFill>
                  <a:srgbClr val="C00000"/>
                </a:solidFill>
                <a:latin typeface="EK03Plain-B01" panose="00000800000000000000" pitchFamily="2" charset="0"/>
                <a:ea typeface="Emirates SB"/>
                <a:cs typeface="EK03Plain-B01" panose="00000800000000000000" pitchFamily="2" charset="0"/>
              </a:rPr>
              <a:t>The Emirates A380</a:t>
            </a:r>
            <a:endParaRPr lang="en-US" sz="3600" dirty="0" smtClean="0">
              <a:solidFill>
                <a:srgbClr val="C00000"/>
              </a:solidFill>
              <a:latin typeface="EK03Plain-B01" panose="00000800000000000000" pitchFamily="2" charset="0"/>
              <a:ea typeface="Emirates SB"/>
              <a:cs typeface="EK03Plain-B01" panose="00000800000000000000" pitchFamily="2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646332" y="980728"/>
            <a:ext cx="4104456" cy="5544616"/>
          </a:xfr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SzPct val="100000"/>
              <a:buNone/>
            </a:pPr>
            <a:r>
              <a:rPr lang="en-US" sz="1400" b="1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CONFIGURATION – THREE CLASS</a:t>
            </a:r>
            <a:r>
              <a:rPr lang="en-US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/>
            </a:r>
            <a:br>
              <a:rPr lang="en-US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US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14 First Class Private Suites and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 First Class Shower </a:t>
            </a: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Spas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/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76 full-flat Business Class seats with all-aisle access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Up to 427 Economy Class seats</a:t>
            </a:r>
          </a:p>
          <a:p>
            <a:pPr marL="0" indent="0" eaLnBrk="1" hangingPunct="1">
              <a:buClr>
                <a:srgbClr val="FF0000"/>
              </a:buClr>
              <a:buSzPct val="100000"/>
              <a:buNone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/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None/>
            </a:pPr>
            <a:r>
              <a:rPr lang="en-GB" sz="1400" b="1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FEATURES &amp; BENEFITS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/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On-board Lounge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(First and Business Class passengers)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The most environmentally advanced aircraft in the sky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/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Quieter than any other aircraft, inside and outside of the cabin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err="1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Onboard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 </a:t>
            </a: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Wi-Fi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available on all A380 aircraft </a:t>
            </a:r>
            <a:endParaRPr lang="en-US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16" y="2060848"/>
            <a:ext cx="4297680" cy="28586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3137371" y="3111296"/>
            <a:ext cx="6921073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2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392488" cy="5171594"/>
          </a:xfrm>
          <a:noFill/>
          <a:ln w="127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innerShdw blurRad="63500" dist="50800" dir="13500000">
              <a:schemeClr val="accent2">
                <a:lumMod val="60000"/>
                <a:lumOff val="40000"/>
                <a:alpha val="50000"/>
              </a:schemeClr>
            </a:innerShdw>
          </a:effectLst>
        </p:spPr>
        <p:txBody>
          <a:bodyPr/>
          <a:lstStyle/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Concourse A – Opened January 2013, the first and only dedicated A380 facility in the world.</a:t>
            </a: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Construction budget of $3 Billion.</a:t>
            </a: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91m wide and 645m long with a total area of 528,000m</a:t>
            </a:r>
            <a:r>
              <a:rPr lang="en-GB" sz="1400" baseline="300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over 11 floors.</a:t>
            </a: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Designed to handle up to 15m passengers annually.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20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gates and related lounges ensuring </a:t>
            </a: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faster and efficient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boarding.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 smtClean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Home to the largest First Class and Business Class lounges in the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world.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Fully dedicated to Emirates and 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Qantas.</a:t>
            </a:r>
            <a:b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endParaRPr lang="en-GB" sz="1400" dirty="0">
              <a:solidFill>
                <a:srgbClr val="808080"/>
              </a:solidFill>
              <a:latin typeface="EK03Plain-M01" panose="00000600000000000000" pitchFamily="2" charset="0"/>
              <a:cs typeface="EK03Plain-M01" panose="00000600000000000000" pitchFamily="2" charset="0"/>
            </a:endParaRP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GB" sz="14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Fully airside structure connected to Concourse B and Terminal 3 via underground airport train</a:t>
            </a:r>
            <a:r>
              <a:rPr lang="en-GB" sz="14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.</a:t>
            </a:r>
          </a:p>
          <a:p>
            <a:pPr marL="231775" indent="-228600"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60918" y="116632"/>
            <a:ext cx="7848872" cy="6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EK03Plain-B01" pitchFamily="2" charset="0"/>
                <a:ea typeface="+mj-ea"/>
                <a:cs typeface="EK03Plain-B01" pitchFamily="2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808080"/>
                </a:solidFill>
                <a:latin typeface="EK03Plain-B01" pitchFamily="2" charset="0"/>
                <a:cs typeface="EK03Plain-B01" pitchFamily="2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Concourse A: “The Home of the A380”</a:t>
            </a:r>
            <a:endParaRPr lang="en-GB" dirty="0">
              <a:solidFill>
                <a:srgbClr val="C00000"/>
              </a:solidFill>
              <a:ea typeface="Emirates SB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3"/>
          <a:stretch/>
        </p:blipFill>
        <p:spPr bwMode="auto">
          <a:xfrm>
            <a:off x="5037022" y="4869160"/>
            <a:ext cx="29650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18171"/>
          <a:stretch/>
        </p:blipFill>
        <p:spPr bwMode="auto">
          <a:xfrm>
            <a:off x="5037022" y="836712"/>
            <a:ext cx="29650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0" t="30423" r="4616" b="6767"/>
          <a:stretch/>
        </p:blipFill>
        <p:spPr bwMode="auto">
          <a:xfrm>
            <a:off x="5029289" y="2825303"/>
            <a:ext cx="298050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380-800_EMIRATES_EA_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9897"/>
            <a:ext cx="1143236" cy="4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835696" y="1196752"/>
            <a:ext cx="302433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597352"/>
            <a:ext cx="2133600" cy="260648"/>
          </a:xfrm>
        </p:spPr>
        <p:txBody>
          <a:bodyPr/>
          <a:lstStyle/>
          <a:p>
            <a:pPr>
              <a:defRPr/>
            </a:pPr>
            <a:fld id="{95F41EBB-1CE3-4165-B6E1-F06258E6D67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9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261036"/>
            <a:ext cx="6801323" cy="609398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  <a:latin typeface="EK03Plain-B01" panose="00000800000000000000" pitchFamily="2" charset="0"/>
                <a:ea typeface="+mn-ea"/>
                <a:cs typeface="EK03Plain-B01" panose="00000800000000000000" pitchFamily="2" charset="0"/>
              </a:rPr>
              <a:t>Emirates Added Value</a:t>
            </a:r>
            <a:br>
              <a:rPr lang="en-GB" sz="3600" dirty="0" smtClean="0">
                <a:solidFill>
                  <a:srgbClr val="C00000"/>
                </a:solidFill>
                <a:latin typeface="EK03Plain-B01" panose="00000800000000000000" pitchFamily="2" charset="0"/>
                <a:ea typeface="+mn-ea"/>
                <a:cs typeface="EK03Plain-B01" panose="00000800000000000000" pitchFamily="2" charset="0"/>
              </a:rPr>
            </a:br>
            <a:r>
              <a:rPr lang="en-GB" sz="2400" i="1" dirty="0" smtClean="0">
                <a:solidFill>
                  <a:srgbClr val="C00000"/>
                </a:solidFill>
                <a:latin typeface="EK03Plain-B01" panose="00000800000000000000" pitchFamily="2" charset="0"/>
                <a:ea typeface="+mn-ea"/>
                <a:cs typeface="EK03Plain-B01" panose="00000800000000000000" pitchFamily="2" charset="0"/>
              </a:rPr>
              <a:t>Dubai Connect &amp; </a:t>
            </a:r>
            <a:r>
              <a:rPr lang="en-GB" sz="2400" i="1" dirty="0" err="1" smtClean="0">
                <a:solidFill>
                  <a:srgbClr val="C00000"/>
                </a:solidFill>
                <a:latin typeface="EK03Plain-B01" panose="00000800000000000000" pitchFamily="2" charset="0"/>
                <a:ea typeface="+mn-ea"/>
                <a:cs typeface="EK03Plain-B01" panose="00000800000000000000" pitchFamily="2" charset="0"/>
              </a:rPr>
              <a:t>WiFi</a:t>
            </a:r>
            <a:endParaRPr lang="en-GB" sz="2400" i="1" dirty="0">
              <a:solidFill>
                <a:srgbClr val="C00000"/>
              </a:solidFill>
              <a:latin typeface="EK03Plain-B01" panose="00000800000000000000" pitchFamily="2" charset="0"/>
              <a:ea typeface="+mn-ea"/>
              <a:cs typeface="EK03Plain-B01" panose="000008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025" y="1628800"/>
            <a:ext cx="4590055" cy="45243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1600" b="1" dirty="0">
                <a:solidFill>
                  <a:srgbClr val="C0000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Dubai Connect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</a:t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Emirates provide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complimentary accommodation, meals, ground transportation and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covers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visa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costs where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an itinerary calls for a longer stopover in Dubai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. First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Class and Business Class passengers with a connection time in Dubai of more than six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hours &amp; Economy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Class passengers with a connection time of more than eight hours but less than 24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hours. </a:t>
            </a:r>
            <a:r>
              <a:rPr lang="en-GB" sz="1600" dirty="0">
                <a:latin typeface="EK03Plain-M01" panose="00000600000000000000" pitchFamily="2" charset="0"/>
                <a:cs typeface="EK03Plain-M01" panose="00000600000000000000" pitchFamily="2" charset="0"/>
              </a:rPr>
              <a:t>	</a:t>
            </a:r>
          </a:p>
          <a:p>
            <a:pPr>
              <a:buClr>
                <a:srgbClr val="C00000"/>
              </a:buClr>
              <a:buSzPct val="100000"/>
            </a:pPr>
            <a:r>
              <a:rPr lang="en-GB" sz="1600" dirty="0">
                <a:latin typeface="EK03Plain-M01" panose="00000600000000000000" pitchFamily="2" charset="0"/>
                <a:cs typeface="EK03Plain-M01" panose="00000600000000000000" pitchFamily="2" charset="0"/>
              </a:rPr>
              <a:t>	   	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  		 	 	 </a:t>
            </a:r>
          </a:p>
          <a:p>
            <a:pPr marL="285750" indent="-285750"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1600" b="1" dirty="0">
                <a:solidFill>
                  <a:srgbClr val="C0000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Complimentary Wi-Fi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:</a:t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</a:b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Connect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to our on-board Wi-Fi on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almost all Emirates flights.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Passengers enjoy the first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10MB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of data for free on all our A380s and 777 aircraft. </a:t>
            </a:r>
            <a:r>
              <a:rPr lang="en-GB" sz="1600" dirty="0" smtClean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A </a:t>
            </a:r>
            <a:r>
              <a:rPr lang="en-GB" sz="1600" dirty="0">
                <a:solidFill>
                  <a:srgbClr val="808080"/>
                </a:solidFill>
                <a:latin typeface="EK03Plain-M01" panose="00000600000000000000" pitchFamily="2" charset="0"/>
                <a:cs typeface="EK03Plain-M01" panose="00000600000000000000" pitchFamily="2" charset="0"/>
              </a:rPr>
              <a:t>token USD1 charge is imposed for the next 500MB.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7176" y="4077071"/>
            <a:ext cx="3003296" cy="20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75" y="1556792"/>
            <a:ext cx="2931289" cy="207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6256" y="6597352"/>
            <a:ext cx="2133600" cy="26064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5F41EBB-1CE3-4165-B6E1-F06258E6D679}" type="slidenum">
              <a:rPr lang="en-GB" sz="1200">
                <a:solidFill>
                  <a:srgbClr val="898989"/>
                </a:solidFill>
                <a:cs typeface="Arial" pitchFamily="34" charset="0"/>
              </a:rPr>
              <a:pPr algn="r">
                <a:defRPr/>
              </a:pPr>
              <a:t>9</a:t>
            </a:fld>
            <a:endParaRPr lang="en-GB" sz="1200" dirty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13531</TotalTime>
  <Words>783</Words>
  <Application>Microsoft Office PowerPoint</Application>
  <PresentationFormat>On-screen Show (4:3)</PresentationFormat>
  <Paragraphs>142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Insight into Innovation</vt:lpstr>
      <vt:lpstr>     The Emirates A380</vt:lpstr>
      <vt:lpstr>PowerPoint Presentation</vt:lpstr>
      <vt:lpstr>Emirates Added Value Dubai Connect &amp; WiFi</vt:lpstr>
      <vt:lpstr>PowerPoint Presentation</vt:lpstr>
      <vt:lpstr>Emirates Skywards Membership Benefits</vt:lpstr>
      <vt:lpstr>PowerPoint Presentation</vt:lpstr>
      <vt:lpstr>PowerPoint Presentation</vt:lpstr>
    </vt:vector>
  </TitlesOfParts>
  <Company>Emirates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Arsal Khan</dc:creator>
  <cp:lastModifiedBy>Johanna Waigel</cp:lastModifiedBy>
  <cp:revision>1179</cp:revision>
  <cp:lastPrinted>2014-03-26T15:39:39Z</cp:lastPrinted>
  <dcterms:created xsi:type="dcterms:W3CDTF">2012-03-22T04:45:40Z</dcterms:created>
  <dcterms:modified xsi:type="dcterms:W3CDTF">2017-05-15T18:01:39Z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